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JUNON\Communic\Direction de la communication\Charte Graphique\Charte graphique-2017-final\Modèle PowerPoint\fond-couv-P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678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656" y="2130425"/>
            <a:ext cx="6120680" cy="1470025"/>
          </a:xfrm>
        </p:spPr>
        <p:txBody>
          <a:bodyPr/>
          <a:lstStyle>
            <a:lvl1pPr algn="ctr">
              <a:defRPr sz="4400" b="0" cap="small" baseline="0">
                <a:solidFill>
                  <a:schemeClr val="bg1"/>
                </a:solidFill>
                <a:latin typeface="Phenomena ExtraBold" pitchFamily="50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5656" y="4077072"/>
            <a:ext cx="6120680" cy="12961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867400" y="6308725"/>
            <a:ext cx="1944688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D8349D7-FF84-4D6D-B87B-879F64E936E1}" type="datetimeFigureOut">
              <a:rPr lang="fr-FR">
                <a:solidFill>
                  <a:prstClr val="white"/>
                </a:solidFill>
              </a:rPr>
              <a:pPr>
                <a:defRPr/>
              </a:pPr>
              <a:t>14/06/2024</a:t>
            </a:fld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16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200" b="1" cap="sm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66700" indent="-266700">
              <a:buSzPct val="100000"/>
              <a:buFontTx/>
              <a:buBlip>
                <a:blip r:embed="rId2"/>
              </a:buBlip>
              <a:defRPr sz="2400" b="1">
                <a:solidFill>
                  <a:schemeClr val="tx2"/>
                </a:solidFill>
              </a:defRPr>
            </a:lvl1pPr>
            <a:lvl2pPr marL="714375" indent="-257175">
              <a:buSzPct val="100000"/>
              <a:buFontTx/>
              <a:buBlip>
                <a:blip r:embed="rId2"/>
              </a:buBlip>
              <a:defRPr sz="2000">
                <a:solidFill>
                  <a:schemeClr val="tx2"/>
                </a:solidFill>
              </a:defRPr>
            </a:lvl2pPr>
            <a:lvl3pPr marL="1162050" indent="-247650">
              <a:buSzPct val="100000"/>
              <a:buFontTx/>
              <a:buBlip>
                <a:blip r:embed="rId2"/>
              </a:buBlip>
              <a:defRPr sz="1800">
                <a:solidFill>
                  <a:schemeClr val="tx2"/>
                </a:solidFill>
              </a:defRPr>
            </a:lvl3pPr>
            <a:lvl4pPr marL="1714500" indent="-342900">
              <a:buFont typeface="Arial" panose="020B0604020202020204" pitchFamily="34" charset="0"/>
              <a:buChar char="•"/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fr-FR">
                <a:solidFill>
                  <a:srgbClr val="1F497D"/>
                </a:solidFill>
              </a:rPr>
              <a:t>17/07/2017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F47A556-5F39-41CC-A3D2-BF5206719B0C}" type="slidenum">
              <a:rPr lang="fr-FR">
                <a:solidFill>
                  <a:srgbClr val="1F497D"/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37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9BBB5D-C6BD-41B3-91BD-BACB0FA382A7}" type="datetimeFigureOut">
              <a:rPr lang="fr-FR">
                <a:solidFill>
                  <a:srgbClr val="1F497D"/>
                </a:solidFill>
              </a:rPr>
              <a:pPr>
                <a:defRPr/>
              </a:pPr>
              <a:t>14/06/2024</a:t>
            </a:fld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4F8396-0665-44FE-B67F-7BB8C6960DA7}" type="slidenum">
              <a:rPr lang="fr-FR">
                <a:solidFill>
                  <a:srgbClr val="1F497D"/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srgbClr val="1F497D"/>
              </a:solidFill>
            </a:endParaRPr>
          </a:p>
        </p:txBody>
      </p:sp>
      <p:pic>
        <p:nvPicPr>
          <p:cNvPr id="1031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970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b="1" kern="1200" cap="small">
          <a:solidFill>
            <a:schemeClr val="tx2"/>
          </a:solidFill>
          <a:latin typeface="Phenomena ExtraBold" pitchFamily="50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henomena ExtraBold" pitchFamily="50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henomena ExtraBold" pitchFamily="50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henomena ExtraBold" pitchFamily="50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henomena ExtraBold" pitchFamily="50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Phenomena ExtraBold" pitchFamily="5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Phenomena ExtraBold" pitchFamily="5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Phenomena ExtraBold" pitchFamily="5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Phenomena ExtraBold" pitchFamily="50" charset="0"/>
        </a:defRPr>
      </a:lvl9pPr>
    </p:titleStyle>
    <p:bodyStyle>
      <a:lvl1pPr marL="268288" indent="-268288" algn="l" rtl="0" fontAlgn="base">
        <a:spcBef>
          <a:spcPct val="20000"/>
        </a:spcBef>
        <a:spcAft>
          <a:spcPct val="0"/>
        </a:spcAft>
        <a:buBlip>
          <a:blip r:embed="rId5"/>
        </a:buBlip>
        <a:defRPr sz="20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628650" indent="-263525" algn="l" rtl="0" fontAlgn="base">
        <a:spcBef>
          <a:spcPct val="20000"/>
        </a:spcBef>
        <a:spcAft>
          <a:spcPct val="0"/>
        </a:spcAft>
        <a:buBlip>
          <a:blip r:embed="rId5"/>
        </a:buBlip>
        <a:defRPr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268288" algn="l" rtl="0" fontAlgn="base">
        <a:spcBef>
          <a:spcPct val="20000"/>
        </a:spcBef>
        <a:spcAft>
          <a:spcPct val="0"/>
        </a:spcAft>
        <a:buBlip>
          <a:blip r:embed="rId5"/>
        </a:buBlip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6375" y="2130425"/>
            <a:ext cx="6119813" cy="1470025"/>
          </a:xfrm>
        </p:spPr>
        <p:txBody>
          <a:bodyPr/>
          <a:lstStyle/>
          <a:p>
            <a:r>
              <a:rPr lang="fr-FR" dirty="0"/>
              <a:t>La Direction de la Sécurité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et </a:t>
            </a:r>
            <a:r>
              <a:rPr lang="fr-FR" dirty="0"/>
              <a:t>des Situations Sanitaires Exceptionnelles</a:t>
            </a:r>
          </a:p>
        </p:txBody>
      </p:sp>
      <p:sp>
        <p:nvSpPr>
          <p:cNvPr id="4099" name="Sous-titre 2"/>
          <p:cNvSpPr>
            <a:spLocks noGrp="1"/>
          </p:cNvSpPr>
          <p:nvPr>
            <p:ph type="subTitle" idx="1"/>
          </p:nvPr>
        </p:nvSpPr>
        <p:spPr>
          <a:xfrm>
            <a:off x="1484387" y="4581128"/>
            <a:ext cx="6119813" cy="1296988"/>
          </a:xfrm>
        </p:spPr>
        <p:txBody>
          <a:bodyPr/>
          <a:lstStyle/>
          <a:p>
            <a:r>
              <a:rPr lang="fr-FR" altLang="fr-FR" dirty="0" smtClean="0"/>
              <a:t>Journée des </a:t>
            </a:r>
          </a:p>
          <a:p>
            <a:r>
              <a:rPr lang="fr-FR" altLang="fr-FR" dirty="0" smtClean="0"/>
              <a:t>nouveaux arrivants</a:t>
            </a:r>
          </a:p>
        </p:txBody>
      </p:sp>
    </p:spTree>
    <p:extLst>
      <p:ext uri="{BB962C8B-B14F-4D97-AF65-F5344CB8AC3E}">
        <p14:creationId xmlns:p14="http://schemas.microsoft.com/office/powerpoint/2010/main" val="130198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Les actes de malveillance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SzTx/>
            </a:pPr>
            <a:r>
              <a:rPr lang="fr-FR" dirty="0" smtClean="0">
                <a:ea typeface="Times New Roman"/>
              </a:rPr>
              <a:t>Vous êtes victime ou êtes témoin d’actes </a:t>
            </a:r>
            <a:r>
              <a:rPr lang="fr-FR" dirty="0">
                <a:ea typeface="Times New Roman"/>
              </a:rPr>
              <a:t>de malveillance au sein de notre établissement </a:t>
            </a:r>
            <a:endParaRPr lang="fr-FR" altLang="fr-FR" dirty="0" smtClean="0"/>
          </a:p>
          <a:p>
            <a:pPr lvl="1">
              <a:buSzTx/>
            </a:pPr>
            <a:r>
              <a:rPr lang="fr-FR" b="1" dirty="0" smtClean="0"/>
              <a:t>Appelez la </a:t>
            </a:r>
            <a:r>
              <a:rPr lang="fr-FR" b="1" dirty="0"/>
              <a:t>Médiation – Sécurité  </a:t>
            </a:r>
            <a:r>
              <a:rPr lang="fr-FR" b="1" dirty="0" smtClean="0"/>
              <a:t>au 12 </a:t>
            </a:r>
          </a:p>
          <a:p>
            <a:pPr lvl="1">
              <a:buSzTx/>
            </a:pPr>
            <a:r>
              <a:rPr lang="fr-FR" dirty="0" smtClean="0"/>
              <a:t>Une </a:t>
            </a:r>
            <a:r>
              <a:rPr lang="fr-FR" dirty="0"/>
              <a:t>surveillance permanente (24/24 et 7j/7j) est assurée par les agents de médiation-sécurité. A noter que tout acte de violence à l'encontre d'un agent hospitalier dans l'exercice de ses fonctions est passible de poursuites judiciaires. </a:t>
            </a:r>
            <a:r>
              <a:rPr lang="fr-FR" dirty="0" smtClean="0"/>
              <a:t>L’établissement dispose de </a:t>
            </a:r>
            <a:r>
              <a:rPr lang="fr-FR" dirty="0" smtClean="0"/>
              <a:t>plus de 300</a:t>
            </a:r>
            <a:r>
              <a:rPr lang="fr-FR" dirty="0" smtClean="0"/>
              <a:t> </a:t>
            </a:r>
            <a:r>
              <a:rPr lang="fr-FR" dirty="0" smtClean="0"/>
              <a:t>caméras de vidéosurveillance. </a:t>
            </a:r>
          </a:p>
          <a:p>
            <a:pPr lvl="1">
              <a:buSzTx/>
            </a:pPr>
            <a:r>
              <a:rPr lang="fr-FR" dirty="0" smtClean="0"/>
              <a:t>Prévoit </a:t>
            </a:r>
            <a:r>
              <a:rPr lang="fr-FR" dirty="0"/>
              <a:t>l'aggravation systématique des peines en cas d'injures, menaces ou violences perpétrées volontairement sur un professionnel de santé dans l'exercice de ses fonctions. Une exclusion de l'établissement peut-être prononcée (réf. Articles 222-13 et 433-3 du Code pénal).</a:t>
            </a:r>
          </a:p>
          <a:p>
            <a:pPr marL="457200" lvl="1" indent="0">
              <a:buSzTx/>
              <a:buNone/>
            </a:pPr>
            <a:endParaRPr lang="fr-FR" altLang="fr-FR" b="1" dirty="0"/>
          </a:p>
          <a:p>
            <a:pPr>
              <a:buSzTx/>
            </a:pPr>
            <a:r>
              <a:rPr lang="fr-FR" altLang="fr-FR" dirty="0" smtClean="0"/>
              <a:t>Votre véhicule ou vos biens</a:t>
            </a:r>
          </a:p>
          <a:p>
            <a:pPr lvl="1">
              <a:buSzTx/>
            </a:pPr>
            <a:r>
              <a:rPr lang="fr-FR" dirty="0">
                <a:ea typeface="Times New Roman"/>
              </a:rPr>
              <a:t>L</a:t>
            </a:r>
            <a:r>
              <a:rPr lang="fr-FR" dirty="0" smtClean="0">
                <a:ea typeface="Times New Roman"/>
              </a:rPr>
              <a:t>e </a:t>
            </a:r>
            <a:r>
              <a:rPr lang="fr-FR" dirty="0">
                <a:ea typeface="Times New Roman"/>
              </a:rPr>
              <a:t>CHU n’est pas responsable des vols et/ou dégradations qui pourraient survenir sur votre véhicule ou vos biens ,ni ceux des patients et visiteurs, sauf si notre responsabilité est en cause. Il vous appartient de les protéger. C’est à vous de déposer plainte à la Police, avec l’aide ou les conseils de la DS-SSE</a:t>
            </a:r>
            <a:r>
              <a:rPr lang="fr-FR" dirty="0" smtClean="0">
                <a:ea typeface="Times New Roman"/>
              </a:rPr>
              <a:t>.</a:t>
            </a:r>
          </a:p>
          <a:p>
            <a:pPr marL="457200" lvl="1" indent="0">
              <a:buSzTx/>
              <a:buNone/>
            </a:pPr>
            <a:endParaRPr lang="fr-FR" dirty="0">
              <a:ea typeface="Times New Roman"/>
            </a:endParaRPr>
          </a:p>
          <a:p>
            <a:pPr>
              <a:buSzTx/>
            </a:pPr>
            <a:r>
              <a:rPr lang="fr-FR" altLang="fr-FR" dirty="0" smtClean="0"/>
              <a:t>Signalement</a:t>
            </a:r>
          </a:p>
          <a:p>
            <a:pPr lvl="1">
              <a:buSzTx/>
            </a:pPr>
            <a:r>
              <a:rPr lang="fr-FR" dirty="0" smtClean="0">
                <a:solidFill>
                  <a:srgbClr val="00B0F0"/>
                </a:solidFill>
                <a:ea typeface="Times New Roman"/>
              </a:rPr>
              <a:t>Agathe</a:t>
            </a:r>
            <a:r>
              <a:rPr lang="fr-FR" dirty="0">
                <a:solidFill>
                  <a:srgbClr val="00B0F0"/>
                </a:solidFill>
                <a:ea typeface="Times New Roman"/>
              </a:rPr>
              <a:t>→ application</a:t>
            </a:r>
            <a:r>
              <a:rPr lang="fr-FR" dirty="0">
                <a:ea typeface="Times New Roman"/>
              </a:rPr>
              <a:t> </a:t>
            </a:r>
            <a:r>
              <a:rPr lang="fr-FR" dirty="0">
                <a:solidFill>
                  <a:srgbClr val="00B0F0"/>
                </a:solidFill>
                <a:ea typeface="Times New Roman"/>
              </a:rPr>
              <a:t>ASTER</a:t>
            </a:r>
            <a:r>
              <a:rPr lang="fr-FR" dirty="0">
                <a:ea typeface="Times New Roman"/>
              </a:rPr>
              <a:t> (évènements, risques, signalement vol, violence des personnes et des biens) tous événements indésirables. Ils seront enregistrés, suivis et entreront dans les statistiques. Cela servira à mieux faire évoluer nos réponses et nos moyens</a:t>
            </a:r>
          </a:p>
          <a:p>
            <a:pPr lvl="1">
              <a:buSzTx/>
            </a:pPr>
            <a:endParaRPr lang="fr-FR" altLang="fr-FR" dirty="0" smtClean="0"/>
          </a:p>
          <a:p>
            <a:pPr marL="457200" lvl="1" indent="0">
              <a:buSzTx/>
              <a:buNone/>
            </a:pPr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353197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VIGIPIRATE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Vigilance:</a:t>
            </a:r>
          </a:p>
          <a:p>
            <a:pPr lvl="1"/>
            <a:r>
              <a:rPr lang="fr-FR" sz="1500" dirty="0"/>
              <a:t>Être vigilant c’est repérer : les rodeurs, les comportements suspects, fermer les portes et les fenêtres de son bureau, laisser fermer les portes de secours</a:t>
            </a:r>
          </a:p>
          <a:p>
            <a:pPr lvl="1"/>
            <a:r>
              <a:rPr lang="fr-FR" sz="1500" dirty="0"/>
              <a:t>Refermer les locaux sensibles (pharmacies, réserves, bureaux…)</a:t>
            </a:r>
          </a:p>
          <a:p>
            <a:pPr lvl="1"/>
            <a:r>
              <a:rPr lang="fr-FR" sz="1500" dirty="0"/>
              <a:t>Ne pas prêter sa carte professionnelle (contrôle d’accès ou données informatiques)</a:t>
            </a:r>
          </a:p>
          <a:p>
            <a:pPr lvl="1"/>
            <a:r>
              <a:rPr lang="fr-FR" sz="1500" dirty="0"/>
              <a:t>Signaler tous bagages ou colis abandonnés à la médiation- sécurité  (le 12) et tout comportement anormal</a:t>
            </a:r>
          </a:p>
          <a:p>
            <a:pPr lvl="1"/>
            <a:r>
              <a:rPr lang="fr-FR" sz="1500" dirty="0"/>
              <a:t>Ne pas se séparer de ses affaires personnelles, les laisser dans un meuble ou placard fermés à clef</a:t>
            </a:r>
          </a:p>
          <a:p>
            <a:pPr lvl="1"/>
            <a:r>
              <a:rPr lang="fr-FR" sz="1500" dirty="0"/>
              <a:t>Ne pas accepter un colis ou bagage qui vous serait confié par une personne inconnue</a:t>
            </a:r>
          </a:p>
          <a:p>
            <a:pPr lvl="1"/>
            <a:r>
              <a:rPr lang="fr-FR" sz="1500" dirty="0"/>
              <a:t>Suivre les consignes des agents de médiation-sécurité et les laisser faire lorsqu’ils interviennent</a:t>
            </a:r>
          </a:p>
          <a:p>
            <a:pPr lvl="1"/>
            <a:r>
              <a:rPr lang="fr-FR" sz="1500" dirty="0"/>
              <a:t>Faciliter les opérations de contrôle</a:t>
            </a:r>
          </a:p>
          <a:p>
            <a:pPr lvl="1"/>
            <a:r>
              <a:rPr lang="fr-FR" sz="1500" dirty="0"/>
              <a:t>Se soumettre aux éventuelles réductions du nombre de visites aux malades, voire interdiction complète en cas de risque extrême</a:t>
            </a:r>
          </a:p>
          <a:p>
            <a:pPr lvl="1"/>
            <a:endParaRPr lang="fr-FR" sz="1500" dirty="0"/>
          </a:p>
          <a:p>
            <a:pPr lvl="1"/>
            <a:endParaRPr lang="fr-FR" sz="1500" dirty="0"/>
          </a:p>
          <a:p>
            <a:pPr lvl="1"/>
            <a:endParaRPr lang="fr-FR" sz="1500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5858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NUMEROS UTILES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2476872"/>
          </a:xfrm>
        </p:spPr>
        <p:txBody>
          <a:bodyPr>
            <a:noAutofit/>
          </a:bodyPr>
          <a:lstStyle/>
          <a:p>
            <a:r>
              <a:rPr lang="fr-FR" dirty="0" smtClean="0"/>
              <a:t>12   </a:t>
            </a:r>
            <a:r>
              <a:rPr lang="fr-FR" dirty="0"/>
              <a:t>Service  Médiation – </a:t>
            </a:r>
            <a:r>
              <a:rPr lang="fr-FR" dirty="0" smtClean="0"/>
              <a:t>Sécurité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15   </a:t>
            </a:r>
            <a:r>
              <a:rPr lang="fr-FR" dirty="0"/>
              <a:t>Urgences Vitales 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16   Service Sécurité Incendie 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10   Urgences non vitales</a:t>
            </a:r>
            <a:endParaRPr lang="fr-FR" sz="2000" dirty="0"/>
          </a:p>
          <a:p>
            <a:endParaRPr lang="fr-FR" sz="2000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3630790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_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405</Words>
  <Application>Microsoft Office PowerPoint</Application>
  <PresentationFormat>Affichage à l'écran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Phenomena ExtraBold</vt:lpstr>
      <vt:lpstr>Times New Roman</vt:lpstr>
      <vt:lpstr>modèle_ppt</vt:lpstr>
      <vt:lpstr>La Direction de la Sécurité  et des Situations Sanitaires Exceptionnelles</vt:lpstr>
      <vt:lpstr>Les actes de malveillance</vt:lpstr>
      <vt:lpstr>VIGIPIRATE</vt:lpstr>
      <vt:lpstr>NUMEROS UTILES</vt:lpstr>
    </vt:vector>
  </TitlesOfParts>
  <Company>CHU de Rouen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Direction de la Sécurité  et des Situations Sanitaires Exceptionnelles</dc:title>
  <dc:creator>Agnès Antoine</dc:creator>
  <cp:lastModifiedBy>VANHOUTTE, Jean-Francois</cp:lastModifiedBy>
  <cp:revision>8</cp:revision>
  <dcterms:created xsi:type="dcterms:W3CDTF">2017-09-29T09:24:14Z</dcterms:created>
  <dcterms:modified xsi:type="dcterms:W3CDTF">2024-06-14T10:37:17Z</dcterms:modified>
</cp:coreProperties>
</file>